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3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517-D391-4788-A1C4-527469DDDD1A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7BBB-0B78-42B3-8BCD-80B973927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459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517-D391-4788-A1C4-527469DDDD1A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7BBB-0B78-42B3-8BCD-80B973927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101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517-D391-4788-A1C4-527469DDDD1A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7BBB-0B78-42B3-8BCD-80B973927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295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517-D391-4788-A1C4-527469DDDD1A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7BBB-0B78-42B3-8BCD-80B973927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59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517-D391-4788-A1C4-527469DDDD1A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7BBB-0B78-42B3-8BCD-80B973927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716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517-D391-4788-A1C4-527469DDDD1A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7BBB-0B78-42B3-8BCD-80B973927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019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517-D391-4788-A1C4-527469DDDD1A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7BBB-0B78-42B3-8BCD-80B973927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612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517-D391-4788-A1C4-527469DDDD1A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7BBB-0B78-42B3-8BCD-80B973927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454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517-D391-4788-A1C4-527469DDDD1A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7BBB-0B78-42B3-8BCD-80B973927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98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517-D391-4788-A1C4-527469DDDD1A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7BBB-0B78-42B3-8BCD-80B973927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83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517-D391-4788-A1C4-527469DDDD1A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7BBB-0B78-42B3-8BCD-80B973927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12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0B517-D391-4788-A1C4-527469DDDD1A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B7BBB-0B78-42B3-8BCD-80B973927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546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0794E26-3896-4391-A52F-C8F469DAD6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423100"/>
              </p:ext>
            </p:extLst>
          </p:nvPr>
        </p:nvGraphicFramePr>
        <p:xfrm>
          <a:off x="2767558" y="482600"/>
          <a:ext cx="6599236" cy="6187440"/>
        </p:xfrm>
        <a:graphic>
          <a:graphicData uri="http://schemas.openxmlformats.org/drawingml/2006/table">
            <a:tbl>
              <a:tblPr firstRow="1" firstCol="1" bandRow="1"/>
              <a:tblGrid>
                <a:gridCol w="1393468">
                  <a:extLst>
                    <a:ext uri="{9D8B030D-6E8A-4147-A177-3AD203B41FA5}">
                      <a16:colId xmlns:a16="http://schemas.microsoft.com/office/drawing/2014/main" val="2709642017"/>
                    </a:ext>
                  </a:extLst>
                </a:gridCol>
                <a:gridCol w="4122150">
                  <a:extLst>
                    <a:ext uri="{9D8B030D-6E8A-4147-A177-3AD203B41FA5}">
                      <a16:colId xmlns:a16="http://schemas.microsoft.com/office/drawing/2014/main" val="1899705905"/>
                    </a:ext>
                  </a:extLst>
                </a:gridCol>
                <a:gridCol w="1083618">
                  <a:extLst>
                    <a:ext uri="{9D8B030D-6E8A-4147-A177-3AD203B41FA5}">
                      <a16:colId xmlns:a16="http://schemas.microsoft.com/office/drawing/2014/main" val="1900852397"/>
                    </a:ext>
                  </a:extLst>
                </a:gridCol>
              </a:tblGrid>
              <a:tr h="3200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Aptamer ID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6228" marR="36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Sequence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6228" marR="36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Count repeats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6228" marR="36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4523729"/>
                  </a:ext>
                </a:extLst>
              </a:tr>
              <a:tr h="40312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27-32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6228" marR="36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GGCACAATGATCGGCTTCATGGCGCTATTG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GGGTGTCGCCTTCCTTGCGAGCGCGCGCCC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ACAATGCACGGTTTGGGCCTTAGTAGGAGT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CACTGGCACGCTTACAGGTTCTCTCTAGTG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CAACATGCTAACATCGAGCGATGTTTGGAT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CAAGCATACAATATCCTGTTAAGGGTGGAT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CAGAGTGCAGACGCTTATAATTGAATCGGT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GCATCATGGCCTGAGTCCAGTGCTATCTAC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CAACCCATGGAATGAAGGAAGTGGTATCAG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CAAGCGGGAAGTTGGCCACAGGCAGTATGC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CGCGGCGGTTTTACGGTTCATTCGTCAGCA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GACAAGATGGATAGTTCTCCATTACGGTTA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GGTTGTACTTCAGGTGCTCGATATGGAAGA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GGGGTAAGGAGTCATCACTTTTAAGTCAGC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GGTGCGTAGTGATGCCTGGTCTCGTACAGA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CGCGATAGTAGTAAGGTGTATGATCTCATG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GGATTGGGTTGATGTAATTGAGATTCTCTC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GGATGGTTAGGATATGAATAGGCCACGTGT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GGGATGGGTAGTATCAGACAGTTAGTAAGC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AATATCTGTAGGTCGCATCCTCTAATTGTG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AGAACCCGTTGTGGACCCGGCCTGGAATTG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CACAACATACATGTTTATCTGCACTAAAGT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GGCCGCGATGGTCTTGGATAGGTATCCAGA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GGGGCATGTTGAACTTTGGGAACATTGGCT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GCGACATGTTGCCCAGCGCATGTGTTGACA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CAGATGCTCCATCAGTATTACTCGTTGTTG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36004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rgbClr val="1A1A1A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Unsuccessful sequencing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6228" marR="36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6228" marR="36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5168415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8DD29A74-E5EB-4407-B75D-4444B7D9696D}"/>
              </a:ext>
            </a:extLst>
          </p:cNvPr>
          <p:cNvSpPr/>
          <p:nvPr/>
        </p:nvSpPr>
        <p:spPr>
          <a:xfrm>
            <a:off x="1270186" y="19203"/>
            <a:ext cx="8991244" cy="463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0045" marR="0" algn="ctr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Supplementary Table </a:t>
            </a:r>
            <a:r>
              <a:rPr lang="en-US" b="1" dirty="0" smtClean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1</a:t>
            </a:r>
            <a:r>
              <a:rPr lang="en-US" b="1" dirty="0" smtClean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en-US" b="1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List of clones sequenced for candidate aptamer identification.</a:t>
            </a:r>
            <a:endParaRPr lang="en-US" sz="1400" b="1" dirty="0">
              <a:effectLst/>
              <a:latin typeface="Calibri" panose="020F0502020204030204" pitchFamily="34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291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627756" y="1765750"/>
            <a:ext cx="2648151" cy="2163415"/>
            <a:chOff x="906804" y="689788"/>
            <a:chExt cx="10369548" cy="8739174"/>
          </a:xfrm>
        </p:grpSpPr>
        <p:pic>
          <p:nvPicPr>
            <p:cNvPr id="4" name="Picture 3" descr="Line chart&#10;&#10;Description automatically generated">
              <a:extLst>
                <a:ext uri="{FF2B5EF4-FFF2-40B4-BE49-F238E27FC236}">
                  <a16:creationId xmlns:a16="http://schemas.microsoft.com/office/drawing/2014/main" id="{A2361492-C9B2-4919-86D9-488AEA502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804" y="689788"/>
              <a:ext cx="10369548" cy="873917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321483" y="2783568"/>
              <a:ext cx="5540187" cy="1069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2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y=15.68x + 19.63 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539501" y="1829065"/>
            <a:ext cx="2679633" cy="2190167"/>
            <a:chOff x="614899" y="9428962"/>
            <a:chExt cx="10065814" cy="8629893"/>
          </a:xfrm>
        </p:grpSpPr>
        <p:pic>
          <p:nvPicPr>
            <p:cNvPr id="6" name="Picture 5" descr="A picture containing red, dark, laser&#10;&#10;Description automatically generated">
              <a:extLst>
                <a:ext uri="{FF2B5EF4-FFF2-40B4-BE49-F238E27FC236}">
                  <a16:creationId xmlns:a16="http://schemas.microsoft.com/office/drawing/2014/main" id="{E5DD173D-87BA-4A83-9B1B-63C768CFB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899" y="9428962"/>
              <a:ext cx="10065814" cy="862989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553465" y="11221825"/>
              <a:ext cx="4564826" cy="10429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2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y=21.93x + 18.32 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862994" y="1738998"/>
            <a:ext cx="2783825" cy="2190167"/>
            <a:chOff x="14216468" y="622128"/>
            <a:chExt cx="11015267" cy="8751002"/>
          </a:xfrm>
        </p:grpSpPr>
        <p:pic>
          <p:nvPicPr>
            <p:cNvPr id="5" name="Picture 4" descr="A picture containing dark&#10;&#10;Description automatically generated">
              <a:extLst>
                <a:ext uri="{FF2B5EF4-FFF2-40B4-BE49-F238E27FC236}">
                  <a16:creationId xmlns:a16="http://schemas.microsoft.com/office/drawing/2014/main" id="{9B5C968A-A41C-43B5-82CA-C605A8CE1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16468" y="622128"/>
              <a:ext cx="11015267" cy="8751002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9724103" y="6859970"/>
              <a:ext cx="4539715" cy="1057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12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411605" y="2284073"/>
            <a:ext cx="1215208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0" b="1">
                <a:latin typeface="Times New Roman" panose="02020603050405020304" pitchFamily="18" charset="0"/>
                <a:cs typeface="Times New Roman" panose="02020603050405020304" pitchFamily="18" charset="0"/>
              </a:rPr>
              <a:t>y=15.09x + 20.36 </a:t>
            </a:r>
            <a:endParaRPr lang="en-US" sz="112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45181" y="1642307"/>
            <a:ext cx="853119" cy="259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8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DIAZ-01-F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35740" y="1705621"/>
            <a:ext cx="853119" cy="259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88" b="1">
                <a:latin typeface="Times New Roman" panose="02020603050405020304" pitchFamily="18" charset="0"/>
                <a:cs typeface="Times New Roman" panose="02020603050405020304" pitchFamily="18" charset="0"/>
              </a:rPr>
              <a:t>DIAZ-02-F</a:t>
            </a:r>
            <a:endParaRPr lang="en-US" sz="1088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019209" y="1607016"/>
            <a:ext cx="853119" cy="259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88" b="1">
                <a:latin typeface="Times New Roman" panose="02020603050405020304" pitchFamily="18" charset="0"/>
                <a:cs typeface="Times New Roman" panose="02020603050405020304" pitchFamily="18" charset="0"/>
              </a:rPr>
              <a:t>DIAZ-03-F</a:t>
            </a:r>
            <a:endParaRPr lang="en-US" sz="1088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71352F-D0E1-4270-A86C-947CE08CF452}"/>
              </a:ext>
            </a:extLst>
          </p:cNvPr>
          <p:cNvSpPr/>
          <p:nvPr/>
        </p:nvSpPr>
        <p:spPr>
          <a:xfrm>
            <a:off x="890100" y="4991404"/>
            <a:ext cx="102556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  <a:ea typeface="맑은 고딕" panose="020B0503020000020004" pitchFamily="50" charset="-127"/>
                <a:cs typeface="Mangal" panose="02040503050203030202" pitchFamily="18" charset="0"/>
              </a:rPr>
              <a:t>Supplementary </a:t>
            </a:r>
            <a:r>
              <a:rPr lang="en-US" b="1" dirty="0" smtClean="0">
                <a:latin typeface="Times New Roman" panose="02020603050405020304" pitchFamily="18" charset="0"/>
                <a:ea typeface="맑은 고딕" panose="020B0503020000020004" pitchFamily="50" charset="-127"/>
                <a:cs typeface="Mangal" panose="02040503050203030202" pitchFamily="18" charset="0"/>
              </a:rPr>
              <a:t>Fig</a:t>
            </a:r>
            <a:r>
              <a:rPr lang="en-US" b="1" dirty="0">
                <a:latin typeface="Times New Roman" panose="02020603050405020304" pitchFamily="18" charset="0"/>
                <a:ea typeface="맑은 고딕" panose="020B0503020000020004" pitchFamily="50" charset="-127"/>
                <a:cs typeface="Mangal" panose="02040503050203030202" pitchFamily="18" charset="0"/>
              </a:rPr>
              <a:t>. </a:t>
            </a:r>
            <a:r>
              <a:rPr lang="en-US" b="1" dirty="0" smtClean="0">
                <a:latin typeface="Times New Roman" panose="02020603050405020304" pitchFamily="18" charset="0"/>
                <a:ea typeface="맑은 고딕" panose="020B0503020000020004" pitchFamily="50" charset="-127"/>
                <a:cs typeface="Mangal" panose="02040503050203030202" pitchFamily="18" charset="0"/>
              </a:rPr>
              <a:t>1</a:t>
            </a:r>
            <a:r>
              <a:rPr lang="en-US" b="1" dirty="0">
                <a:latin typeface="Times New Roman" panose="02020603050405020304" pitchFamily="18" charset="0"/>
                <a:ea typeface="맑은 고딕" panose="020B0503020000020004" pitchFamily="50" charset="-127"/>
                <a:cs typeface="Mangal" panose="02040503050203030202" pitchFamily="18" charset="0"/>
              </a:rPr>
              <a:t>. Standard curve and straight line equations used to calculate the limit of detection (LOD). </a:t>
            </a:r>
            <a:r>
              <a:rPr lang="en-US" dirty="0">
                <a:latin typeface="Times New Roman" panose="02020603050405020304" pitchFamily="18" charset="0"/>
                <a:ea typeface="맑은 고딕" panose="020B0503020000020004" pitchFamily="50" charset="-127"/>
                <a:cs typeface="Mangal" panose="02040503050203030202" pitchFamily="18" charset="0"/>
              </a:rPr>
              <a:t>(a) DIAZ-01-F sensor. (b) DIAZ-02-F sensor. (c) </a:t>
            </a:r>
            <a:r>
              <a:rPr lang="en-US" sz="1600" dirty="0">
                <a:latin typeface="Times New Roman" panose="02020603050405020304" pitchFamily="18" charset="0"/>
                <a:ea typeface="맑은 고딕" panose="020B0503020000020004" pitchFamily="50" charset="-127"/>
                <a:cs typeface="Mangal" panose="02040503050203030202" pitchFamily="18" charset="0"/>
              </a:rPr>
              <a:t>DIAZ-03-F sensor.</a:t>
            </a:r>
            <a:endParaRPr lang="en-US" sz="1600" dirty="0">
              <a:effectLst/>
              <a:latin typeface="Calibri" panose="020F0502020204030204" pitchFamily="34" charset="0"/>
              <a:ea typeface="맑은 고딕" panose="020B0503020000020004" pitchFamily="50" charset="-127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247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151</Words>
  <Application>Microsoft Office PowerPoint</Application>
  <PresentationFormat>宽屏</PresentationFormat>
  <Paragraphs>92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맑은 고딕</vt:lpstr>
      <vt:lpstr>Mangal</vt:lpstr>
      <vt:lpstr>Arial</vt:lpstr>
      <vt:lpstr>Calibri</vt:lpstr>
      <vt:lpstr>Calibri Light</vt:lpstr>
      <vt:lpstr>Times New Roman</vt:lpstr>
      <vt:lpstr>Office Theme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cheryl</cp:lastModifiedBy>
  <cp:revision>11</cp:revision>
  <dcterms:created xsi:type="dcterms:W3CDTF">2021-12-20T05:15:24Z</dcterms:created>
  <dcterms:modified xsi:type="dcterms:W3CDTF">2022-03-09T08:12:36Z</dcterms:modified>
</cp:coreProperties>
</file>